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1" r:id="rId4"/>
    <p:sldId id="274" r:id="rId5"/>
    <p:sldId id="272" r:id="rId6"/>
    <p:sldId id="275" r:id="rId7"/>
    <p:sldId id="273" r:id="rId8"/>
    <p:sldId id="261" r:id="rId9"/>
    <p:sldId id="260" r:id="rId10"/>
    <p:sldId id="257" r:id="rId11"/>
    <p:sldId id="259" r:id="rId12"/>
    <p:sldId id="258" r:id="rId13"/>
    <p:sldId id="277" r:id="rId14"/>
    <p:sldId id="278" r:id="rId15"/>
    <p:sldId id="279" r:id="rId16"/>
    <p:sldId id="280" r:id="rId17"/>
    <p:sldId id="262" r:id="rId18"/>
    <p:sldId id="283" r:id="rId19"/>
    <p:sldId id="263" r:id="rId20"/>
    <p:sldId id="264" r:id="rId21"/>
    <p:sldId id="269" r:id="rId22"/>
    <p:sldId id="282" r:id="rId23"/>
    <p:sldId id="268" r:id="rId24"/>
    <p:sldId id="285" r:id="rId25"/>
    <p:sldId id="281"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19" autoAdjust="0"/>
    <p:restoredTop sz="94660"/>
  </p:normalViewPr>
  <p:slideViewPr>
    <p:cSldViewPr>
      <p:cViewPr varScale="1">
        <p:scale>
          <a:sx n="69" d="100"/>
          <a:sy n="69" d="100"/>
        </p:scale>
        <p:origin x="-142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97A43DA-8690-42E1-97A9-0A26F8016C2D}" type="datetimeFigureOut">
              <a:rPr lang="en-US" smtClean="0"/>
              <a:pPr/>
              <a:t>5/8/2013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6F10C7E-FA5A-4AA3-8E83-6F8CCED1167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7A43DA-8690-42E1-97A9-0A26F8016C2D}"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10C7E-FA5A-4AA3-8E83-6F8CCED1167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7A43DA-8690-42E1-97A9-0A26F8016C2D}"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10C7E-FA5A-4AA3-8E83-6F8CCED1167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7A43DA-8690-42E1-97A9-0A26F8016C2D}"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10C7E-FA5A-4AA3-8E83-6F8CCED1167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97A43DA-8690-42E1-97A9-0A26F8016C2D}"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10C7E-FA5A-4AA3-8E83-6F8CCED1167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97A43DA-8690-42E1-97A9-0A26F8016C2D}"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F10C7E-FA5A-4AA3-8E83-6F8CCED1167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97A43DA-8690-42E1-97A9-0A26F8016C2D}" type="datetimeFigureOut">
              <a:rPr lang="en-US" smtClean="0"/>
              <a:pPr/>
              <a:t>5/8/2013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F10C7E-FA5A-4AA3-8E83-6F8CCED1167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7A43DA-8690-42E1-97A9-0A26F8016C2D}" type="datetimeFigureOut">
              <a:rPr lang="en-US" smtClean="0"/>
              <a:pPr/>
              <a:t>5/8/2013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F10C7E-FA5A-4AA3-8E83-6F8CCED1167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7A43DA-8690-42E1-97A9-0A26F8016C2D}" type="datetimeFigureOut">
              <a:rPr lang="en-US" smtClean="0"/>
              <a:pPr/>
              <a:t>5/8/2013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F10C7E-FA5A-4AA3-8E83-6F8CCED1167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97A43DA-8690-42E1-97A9-0A26F8016C2D}"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F10C7E-FA5A-4AA3-8E83-6F8CCED1167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97A43DA-8690-42E1-97A9-0A26F8016C2D}"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6F10C7E-FA5A-4AA3-8E83-6F8CCED1167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97A43DA-8690-42E1-97A9-0A26F8016C2D}" type="datetimeFigureOut">
              <a:rPr lang="en-US" smtClean="0"/>
              <a:pPr/>
              <a:t>5/8/2013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6F10C7E-FA5A-4AA3-8E83-6F8CCED1167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ctbto.org/index.php?id=280&amp;no_cache=1&amp;letter=n"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acronym.org.uk/directory/building-security/nuclear-weapon-free-zones-and-security-assurances" TargetMode="External"/><Relationship Id="rId2" Type="http://schemas.openxmlformats.org/officeDocument/2006/relationships/hyperlink" Target="http://www.acronym.org.uk/directory/building-security/nuclear-non-proliferation-treaty" TargetMode="External"/><Relationship Id="rId1" Type="http://schemas.openxmlformats.org/officeDocument/2006/relationships/slideLayout" Target="../slideLayouts/slideLayout2.xml"/><Relationship Id="rId5" Type="http://schemas.openxmlformats.org/officeDocument/2006/relationships/hyperlink" Target="http://www.acronym.org.uk/directory/building-security/nuclear-non-proliferation-treaty/npt-preparatory-committees" TargetMode="External"/><Relationship Id="rId4" Type="http://schemas.openxmlformats.org/officeDocument/2006/relationships/hyperlink" Target="http://www.acronym.org.uk/directory/building-security/nuclear-non-proliferation-treaty/npt-review-conference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714356"/>
            <a:ext cx="7772400" cy="1470025"/>
          </a:xfrm>
        </p:spPr>
        <p:txBody>
          <a:bodyPr>
            <a:noAutofit/>
          </a:bodyPr>
          <a:lstStyle/>
          <a:p>
            <a:pPr rtl="1"/>
            <a:r>
              <a:rPr lang="fa-IR" sz="4000" dirty="0" smtClean="0">
                <a:cs typeface="B Jadid" pitchFamily="2" charset="-78"/>
              </a:rPr>
              <a:t>نگاهی به انرژی هسته ای</a:t>
            </a:r>
            <a:br>
              <a:rPr lang="fa-IR" sz="4000" dirty="0" smtClean="0">
                <a:cs typeface="B Jadid" pitchFamily="2" charset="-78"/>
              </a:rPr>
            </a:br>
            <a:r>
              <a:rPr lang="fa-IR" sz="4000" dirty="0" smtClean="0">
                <a:cs typeface="B Jadid" pitchFamily="2" charset="-78"/>
              </a:rPr>
              <a:t>از منظر </a:t>
            </a:r>
            <a:r>
              <a:rPr lang="fa-IR" sz="4000" dirty="0" smtClean="0">
                <a:cs typeface="B Jadid" pitchFamily="2" charset="-78"/>
              </a:rPr>
              <a:t>حقوق  </a:t>
            </a:r>
            <a:r>
              <a:rPr lang="fa-IR" sz="4000" dirty="0" smtClean="0">
                <a:cs typeface="B Jadid" pitchFamily="2" charset="-78"/>
              </a:rPr>
              <a:t>و سیاست بين الملل</a:t>
            </a:r>
            <a:endParaRPr lang="en-US" sz="4000" dirty="0">
              <a:cs typeface="B Jadid" pitchFamily="2" charset="-78"/>
            </a:endParaRPr>
          </a:p>
        </p:txBody>
      </p:sp>
      <p:sp>
        <p:nvSpPr>
          <p:cNvPr id="3" name="Subtitle 2"/>
          <p:cNvSpPr>
            <a:spLocks noGrp="1"/>
          </p:cNvSpPr>
          <p:nvPr>
            <p:ph type="subTitle" idx="1"/>
          </p:nvPr>
        </p:nvSpPr>
        <p:spPr/>
        <p:txBody>
          <a:bodyPr>
            <a:normAutofit/>
          </a:bodyPr>
          <a:lstStyle/>
          <a:p>
            <a:endParaRPr lang="fa-IR" dirty="0" smtClean="0"/>
          </a:p>
          <a:p>
            <a:r>
              <a:rPr lang="fa-IR" dirty="0" smtClean="0">
                <a:cs typeface="B Nazanin" pitchFamily="2" charset="-78"/>
              </a:rPr>
              <a:t>مهدی علی آبادی</a:t>
            </a:r>
          </a:p>
          <a:p>
            <a:r>
              <a:rPr lang="fa-IR" dirty="0" smtClean="0">
                <a:cs typeface="B Nazanin" pitchFamily="2" charset="-78"/>
              </a:rPr>
              <a:t>کارشناس خلع سلاح و امنیت بین الملل</a:t>
            </a:r>
            <a:endParaRPr lang="en-US" dirty="0">
              <a:cs typeface="B Nazanin"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cs typeface="B Nazanin" pitchFamily="2" charset="-78"/>
              </a:rPr>
              <a:t>کشورهای عضو و غیر عضو </a:t>
            </a:r>
            <a:r>
              <a:rPr lang="en-US" dirty="0" smtClean="0">
                <a:cs typeface="B Nazanin" pitchFamily="2" charset="-78"/>
              </a:rPr>
              <a:t> NPT</a:t>
            </a:r>
            <a:r>
              <a:rPr lang="fa-IR" dirty="0" smtClean="0">
                <a:cs typeface="B Nazanin" pitchFamily="2" charset="-78"/>
              </a:rPr>
              <a:t>دارنده سلاح هسته ای</a:t>
            </a:r>
            <a:endParaRPr lang="en-US" dirty="0">
              <a:cs typeface="B Nazanin" pitchFamily="2" charset="-78"/>
            </a:endParaRPr>
          </a:p>
        </p:txBody>
      </p:sp>
      <p:pic>
        <p:nvPicPr>
          <p:cNvPr id="4" name="Content Placeholder 3" descr="NPT.jpg"/>
          <p:cNvPicPr>
            <a:picLocks noGrp="1" noChangeAspect="1"/>
          </p:cNvPicPr>
          <p:nvPr>
            <p:ph idx="1"/>
          </p:nvPr>
        </p:nvPicPr>
        <p:blipFill>
          <a:blip r:embed="rId2"/>
          <a:stretch>
            <a:fillRect/>
          </a:stretch>
        </p:blipFill>
        <p:spPr>
          <a:xfrm>
            <a:off x="1571604" y="2071678"/>
            <a:ext cx="5429288" cy="4518454"/>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قدرتهای هسته ای در جهان</a:t>
            </a:r>
            <a:endParaRPr lang="en-US" dirty="0"/>
          </a:p>
        </p:txBody>
      </p:sp>
      <p:pic>
        <p:nvPicPr>
          <p:cNvPr id="5" name="Content Placeholder 4" descr="the-world-s-nuclear-powers-1360696179-8603.jpg"/>
          <p:cNvPicPr>
            <a:picLocks noGrp="1" noChangeAspect="1"/>
          </p:cNvPicPr>
          <p:nvPr>
            <p:ph idx="1"/>
          </p:nvPr>
        </p:nvPicPr>
        <p:blipFill>
          <a:blip r:embed="rId2"/>
          <a:stretch>
            <a:fillRect/>
          </a:stretch>
        </p:blipFill>
        <p:spPr>
          <a:xfrm>
            <a:off x="1214414" y="1643050"/>
            <a:ext cx="6072230" cy="4554173"/>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Three pillars</a:t>
            </a:r>
            <a:br>
              <a:rPr lang="en-US" b="1" dirty="0" smtClean="0"/>
            </a:br>
            <a:endParaRPr lang="en-US" dirty="0"/>
          </a:p>
        </p:txBody>
      </p:sp>
      <p:sp>
        <p:nvSpPr>
          <p:cNvPr id="3" name="Content Placeholder 2"/>
          <p:cNvSpPr>
            <a:spLocks noGrp="1"/>
          </p:cNvSpPr>
          <p:nvPr>
            <p:ph idx="1"/>
          </p:nvPr>
        </p:nvSpPr>
        <p:spPr/>
        <p:txBody>
          <a:bodyPr/>
          <a:lstStyle/>
          <a:p>
            <a:pPr>
              <a:buNone/>
            </a:pPr>
            <a:r>
              <a:rPr lang="fa-IR" dirty="0" smtClean="0"/>
              <a:t>   </a:t>
            </a:r>
            <a:r>
              <a:rPr lang="en-US" dirty="0" smtClean="0"/>
              <a:t>The NPT has three main objectives:</a:t>
            </a:r>
          </a:p>
          <a:p>
            <a:r>
              <a:rPr lang="en-US" dirty="0" smtClean="0"/>
              <a:t>preventing the proliferation of nuclear weapons to new states</a:t>
            </a:r>
          </a:p>
          <a:p>
            <a:r>
              <a:rPr lang="en-US" dirty="0" smtClean="0"/>
              <a:t>eliminating existing nuclear arsenals</a:t>
            </a:r>
          </a:p>
          <a:p>
            <a:r>
              <a:rPr lang="en-US" dirty="0" smtClean="0"/>
              <a:t>facilitating the right of all states to develop peaceful uses of nuclear power.</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حق غنی سازی در معاهده عدم اشاعه سلاحهای هسته ای</a:t>
            </a:r>
            <a:endParaRPr lang="en-US" dirty="0"/>
          </a:p>
        </p:txBody>
      </p:sp>
      <p:sp>
        <p:nvSpPr>
          <p:cNvPr id="3" name="Content Placeholder 2"/>
          <p:cNvSpPr>
            <a:spLocks noGrp="1"/>
          </p:cNvSpPr>
          <p:nvPr>
            <p:ph idx="1"/>
          </p:nvPr>
        </p:nvSpPr>
        <p:spPr/>
        <p:txBody>
          <a:bodyPr>
            <a:normAutofit/>
          </a:bodyPr>
          <a:lstStyle/>
          <a:p>
            <a:pPr algn="r" rtl="1"/>
            <a:r>
              <a:rPr lang="ar-SA" b="1" dirty="0" smtClean="0"/>
              <a:t>1- حق غیر قابل انکار استفاده صلح آمیز طبق ماده 4 ان پی تی هیچگونه محدودیتی را در مورد نوع فناوری از جمله چرخه سوخت (غنی سازی) پیش بینی نکرده است.</a:t>
            </a:r>
            <a:endParaRPr lang="en-US" b="1" dirty="0" smtClean="0"/>
          </a:p>
          <a:p>
            <a:pPr algn="r" rtl="1"/>
            <a:r>
              <a:rPr lang="ar-SA" b="1" dirty="0" smtClean="0"/>
              <a:t>2- در متون مذاکرات منجر به تدوین معاهده هیچ اشاره و پیشنهادی در خصوص محدود کردن حق استفاده صلح آمیز از انرژی هسته ای به فناوری های خاص وجود ندارد.</a:t>
            </a:r>
            <a:endParaRPr lang="en-US" b="1" dirty="0" smtClean="0"/>
          </a:p>
          <a:p>
            <a:pPr algn="r" rtl="1"/>
            <a:r>
              <a:rPr lang="ar-SA" b="1" dirty="0" smtClean="0"/>
              <a:t>3- در اسناد کنفرانس های بازنگری معاهده (که با اجماع اعضا تصویب شده) ذیل ماده 4 که به حق استفاده صلح آمیز از انرژی هسته ای اشاره شده، بر رعایت سیاست های چرخه سوخت کشورها تاکید شده است از جمله:</a:t>
            </a:r>
            <a:endParaRPr lang="en-US" b="1"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 کنفرانس 1975 </a:t>
            </a:r>
            <a:r>
              <a:rPr lang="en-US" b="1" dirty="0" smtClean="0"/>
              <a:t>NPT</a:t>
            </a:r>
            <a:br>
              <a:rPr lang="en-US" b="1" dirty="0" smtClean="0"/>
            </a:br>
            <a:endParaRPr lang="en-US" dirty="0"/>
          </a:p>
        </p:txBody>
      </p:sp>
      <p:sp>
        <p:nvSpPr>
          <p:cNvPr id="3" name="Content Placeholder 2"/>
          <p:cNvSpPr>
            <a:spLocks noGrp="1"/>
          </p:cNvSpPr>
          <p:nvPr>
            <p:ph idx="1"/>
          </p:nvPr>
        </p:nvSpPr>
        <p:spPr/>
        <p:txBody>
          <a:bodyPr>
            <a:normAutofit/>
          </a:bodyPr>
          <a:lstStyle/>
          <a:p>
            <a:r>
              <a:rPr lang="en-US" b="1" dirty="0" smtClean="0"/>
              <a:t>The Conference recognizes that regional or multinational nuclear </a:t>
            </a:r>
            <a:r>
              <a:rPr lang="en-US" b="1" u="sng" dirty="0" smtClean="0"/>
              <a:t>fuel cycle</a:t>
            </a:r>
            <a:r>
              <a:rPr lang="en-US" b="1" dirty="0" smtClean="0"/>
              <a:t> </a:t>
            </a:r>
            <a:r>
              <a:rPr lang="en-US" b="1" dirty="0" err="1" smtClean="0"/>
              <a:t>centres</a:t>
            </a:r>
            <a:r>
              <a:rPr lang="en-US" b="1" dirty="0" smtClean="0"/>
              <a:t> may be an advantageous way to satisfy, safely and economically, the needs of many States…</a:t>
            </a:r>
          </a:p>
          <a:p>
            <a:pPr>
              <a:buNone/>
            </a:pPr>
            <a:r>
              <a:rPr lang="en-US" b="1" dirty="0" smtClean="0"/>
              <a:t>[Source: </a:t>
            </a:r>
          </a:p>
          <a:p>
            <a:pPr>
              <a:buNone/>
            </a:pPr>
            <a:r>
              <a:rPr lang="en-US" b="1" dirty="0" smtClean="0"/>
              <a:t>NPT/CONF/35/I, Annex I, p. 6]</a:t>
            </a:r>
          </a:p>
          <a:p>
            <a:pPr algn="r" rtl="1"/>
            <a:r>
              <a:rPr lang="ar-SA" b="1" dirty="0" smtClean="0"/>
              <a:t>شناسائی مراکز چرخه سوخت منطقه ای و چند جانبه برای رفع نیاز کشورهای عضو</a:t>
            </a:r>
            <a:endParaRPr lang="en-US" b="1"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62500" lnSpcReduction="20000"/>
          </a:bodyPr>
          <a:lstStyle/>
          <a:p>
            <a:pPr rtl="1"/>
            <a:r>
              <a:rPr lang="fa-IR" b="1" dirty="0" smtClean="0"/>
              <a:t>- اولین اجلاس ویژه مجمع عمومی سازمان ملل در خصوص خلع سلاح-سال 1978-سند نهائی تصویب شده با اجماع بندهای 68 و 69.</a:t>
            </a:r>
            <a:endParaRPr lang="en-US" b="1" dirty="0" smtClean="0"/>
          </a:p>
          <a:p>
            <a:pPr rtl="1"/>
            <a:r>
              <a:rPr lang="en-US" b="1" dirty="0" smtClean="0"/>
              <a:t> </a:t>
            </a:r>
          </a:p>
          <a:p>
            <a:pPr rtl="1"/>
            <a:r>
              <a:rPr lang="en-US" b="1" dirty="0" smtClean="0"/>
              <a:t>SSOD I</a:t>
            </a:r>
          </a:p>
          <a:p>
            <a:r>
              <a:rPr lang="en-US" dirty="0" smtClean="0"/>
              <a:t> 68. Non-proliferation measures should not jeopardize </a:t>
            </a:r>
            <a:r>
              <a:rPr lang="en-US" b="1" u="sng" dirty="0" smtClean="0"/>
              <a:t>the full exercise of the inalienable rights of all States </a:t>
            </a:r>
            <a:r>
              <a:rPr lang="en-US" dirty="0" smtClean="0"/>
              <a:t>to apply and develop their </a:t>
            </a:r>
            <a:r>
              <a:rPr lang="en-US" dirty="0" err="1" smtClean="0"/>
              <a:t>programmes</a:t>
            </a:r>
            <a:r>
              <a:rPr lang="en-US" dirty="0" smtClean="0"/>
              <a:t> for the peaceful uses of nuclear energy for economic and social development </a:t>
            </a:r>
            <a:r>
              <a:rPr lang="en-US" b="1" u="sng" dirty="0" smtClean="0"/>
              <a:t>in conformity with their priorities, interest and needs.</a:t>
            </a:r>
            <a:r>
              <a:rPr lang="en-US" dirty="0" smtClean="0"/>
              <a:t> </a:t>
            </a:r>
            <a:r>
              <a:rPr lang="en-US" b="1" dirty="0" smtClean="0"/>
              <a:t>All States should also have access to and be free to acquire technology</a:t>
            </a:r>
            <a:r>
              <a:rPr lang="en-US" dirty="0" smtClean="0"/>
              <a:t>, equipment and materials for peaceful uses of nuclear energy, taking into account the particular needs of the developing countries. International cooperation in this field should be under agreed and appropriate international safeguards applied through the International Atomic Energy Agency on a non -discriminatory basis in order to prevent effectively the proliferation of nuclear weapons</a:t>
            </a:r>
          </a:p>
          <a:p>
            <a:r>
              <a:rPr lang="en-US" dirty="0" smtClean="0"/>
              <a:t>69. Each country's </a:t>
            </a:r>
            <a:r>
              <a:rPr lang="en-US" b="1" u="sng" dirty="0" smtClean="0"/>
              <a:t>choices and decisions</a:t>
            </a:r>
            <a:r>
              <a:rPr lang="en-US" dirty="0" smtClean="0"/>
              <a:t> in the field of the peaceful uses of nuclear energy </a:t>
            </a:r>
            <a:r>
              <a:rPr lang="en-US" b="1" u="sng" dirty="0" smtClean="0"/>
              <a:t>should be respected</a:t>
            </a:r>
            <a:r>
              <a:rPr lang="en-US" dirty="0" smtClean="0"/>
              <a:t> without jeopardizing </a:t>
            </a:r>
            <a:r>
              <a:rPr lang="en-US" b="1" u="sng" dirty="0" smtClean="0"/>
              <a:t>their respective fuel cycle policies</a:t>
            </a:r>
            <a:r>
              <a:rPr lang="en-US" dirty="0" smtClean="0"/>
              <a:t> or international co -operation, agreements and contracts for the peaceful uses of nuclear energy provided that the agreed safeguard measures mentioned above are applied.</a:t>
            </a:r>
          </a:p>
          <a:p>
            <a:r>
              <a:rPr lang="en-US" i="1" dirty="0" smtClean="0"/>
              <a:t>[Source: General Assembly Official Records, Supplement No. 4, A/S-10/2, p. 9]</a:t>
            </a:r>
            <a:r>
              <a:rPr lang="ar-SA" i="1" dirty="0" smtClean="0"/>
              <a:t>. </a:t>
            </a:r>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824558"/>
          </a:xfrm>
        </p:spPr>
        <p:txBody>
          <a:bodyPr>
            <a:normAutofit fontScale="70000" lnSpcReduction="20000"/>
          </a:bodyPr>
          <a:lstStyle/>
          <a:p>
            <a:pPr algn="r" rtl="1"/>
            <a:r>
              <a:rPr lang="ar-SA" b="1" dirty="0" smtClean="0"/>
              <a:t>- کنفرانس  1985-</a:t>
            </a:r>
            <a:r>
              <a:rPr lang="en-US" b="1" dirty="0" smtClean="0"/>
              <a:t>NPT</a:t>
            </a:r>
          </a:p>
          <a:p>
            <a:r>
              <a:rPr lang="en-US" dirty="0" smtClean="0"/>
              <a:t>The Conference confirms that each country’s choices and decisions in the field of peaceful uses of nuclear energy should be respected without jeopardizing </a:t>
            </a:r>
            <a:r>
              <a:rPr lang="en-US" b="1" u="sng" dirty="0" smtClean="0"/>
              <a:t>its fuel-cycle policies.</a:t>
            </a:r>
            <a:endParaRPr lang="en-US" dirty="0" smtClean="0"/>
          </a:p>
          <a:p>
            <a:r>
              <a:rPr lang="en-US" dirty="0" err="1" smtClean="0"/>
              <a:t>Source:NPT</a:t>
            </a:r>
            <a:r>
              <a:rPr lang="en-US" dirty="0" smtClean="0"/>
              <a:t>/Conf.III/64/I, Annex I, p.7</a:t>
            </a:r>
          </a:p>
          <a:p>
            <a:pPr algn="r" rtl="1"/>
            <a:r>
              <a:rPr lang="ar-SA" b="1" dirty="0" smtClean="0"/>
              <a:t>- کنفرانس 2000</a:t>
            </a:r>
            <a:r>
              <a:rPr lang="en-US" b="1" dirty="0" smtClean="0"/>
              <a:t>NPT </a:t>
            </a:r>
          </a:p>
          <a:p>
            <a:r>
              <a:rPr lang="en-US" dirty="0" smtClean="0"/>
              <a:t>The Conference reaffirms that nothing in the Treaty shall be interpreted as affecting </a:t>
            </a:r>
            <a:r>
              <a:rPr lang="en-US" b="1" u="sng" dirty="0" smtClean="0"/>
              <a:t>the inalienable right</a:t>
            </a:r>
            <a:r>
              <a:rPr lang="en-US" dirty="0" smtClean="0"/>
              <a:t> of all the parties to the Treaty to develop research, production and use of nuclear energy for peaceful purposes without discrimination and in conformity with articles I, II and III of the Treaty. The Conference recognizes that this right constitutes one of the fundamental objectives of the Treaty. In this connection, the Conference confirms that </a:t>
            </a:r>
            <a:r>
              <a:rPr lang="en-US" b="1" u="sng" dirty="0" smtClean="0"/>
              <a:t>each country’s choices and decisions in the field of peaceful</a:t>
            </a:r>
            <a:endParaRPr lang="en-US" dirty="0" smtClean="0"/>
          </a:p>
          <a:p>
            <a:r>
              <a:rPr lang="en-US" b="1" u="sng" dirty="0" smtClean="0"/>
              <a:t>uses of nuclear energy should be respected</a:t>
            </a:r>
            <a:r>
              <a:rPr lang="en-US" dirty="0" smtClean="0"/>
              <a:t> without jeopardizing its policies or international cooperation agreements and arrangements for peaceful uses of nuclear energy and </a:t>
            </a:r>
            <a:r>
              <a:rPr lang="en-US" b="1" u="sng" dirty="0" smtClean="0"/>
              <a:t>its fuel-cycle policies</a:t>
            </a:r>
            <a:r>
              <a:rPr lang="en-US" dirty="0" smtClean="0"/>
              <a:t>.</a:t>
            </a:r>
          </a:p>
          <a:p>
            <a:r>
              <a:rPr lang="en-US" dirty="0" smtClean="0"/>
              <a:t>[Source: </a:t>
            </a:r>
            <a:r>
              <a:rPr lang="en-US" dirty="0" err="1" smtClean="0"/>
              <a:t>para</a:t>
            </a:r>
            <a:r>
              <a:rPr lang="en-US" dirty="0" smtClean="0"/>
              <a:t> 2. section: Article IV and sixth and seventh </a:t>
            </a:r>
            <a:r>
              <a:rPr lang="en-US" dirty="0" err="1" smtClean="0"/>
              <a:t>preambular</a:t>
            </a:r>
            <a:r>
              <a:rPr lang="en-US" dirty="0" smtClean="0"/>
              <a:t> paragraphs , NPT/CONF.2000/28 (Parts I and II)]</a:t>
            </a:r>
          </a:p>
          <a:p>
            <a:pPr algn="r" rtl="1"/>
            <a:r>
              <a:rPr lang="ar-SA" b="1" dirty="0" smtClean="0"/>
              <a:t>- کنفرانس </a:t>
            </a:r>
            <a:r>
              <a:rPr lang="en-US" b="1" dirty="0" smtClean="0"/>
              <a:t> NPT</a:t>
            </a:r>
            <a:r>
              <a:rPr lang="ar-SA" b="1" dirty="0" smtClean="0"/>
              <a:t>2010 </a:t>
            </a:r>
            <a:endParaRPr lang="en-US" b="1" dirty="0" smtClean="0"/>
          </a:p>
          <a:p>
            <a:r>
              <a:rPr lang="en-US" dirty="0" smtClean="0"/>
              <a:t>• Action 47: Respect each country’s choices and decisions in the field of peaceful uses of nuclear energy without jeopardizing its policies or international cooperation agreements and arrangements for peaceful uses of nuclear energy and </a:t>
            </a:r>
            <a:r>
              <a:rPr lang="en-US" b="1" u="sng" dirty="0" smtClean="0"/>
              <a:t>its fuel cycle policies</a:t>
            </a:r>
            <a:r>
              <a:rPr lang="en-US" dirty="0" smtClean="0"/>
              <a:t>. [</a:t>
            </a:r>
            <a:r>
              <a:rPr lang="en-US" dirty="0" err="1" smtClean="0"/>
              <a:t>Source:</a:t>
            </a:r>
            <a:r>
              <a:rPr lang="en-US" b="1" dirty="0" err="1" smtClean="0"/>
              <a:t>NPT</a:t>
            </a:r>
            <a:r>
              <a:rPr lang="en-US" b="1" dirty="0" smtClean="0"/>
              <a:t>/CONF.2010/50 (Vol. I)]</a:t>
            </a: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(NWFZ) </a:t>
            </a:r>
            <a:r>
              <a:rPr lang="fa-IR" dirty="0" smtClean="0"/>
              <a:t>مناطق عاری از سلاحهای هسته ای</a:t>
            </a:r>
            <a:endParaRPr lang="en-US" dirty="0"/>
          </a:p>
        </p:txBody>
      </p:sp>
      <p:pic>
        <p:nvPicPr>
          <p:cNvPr id="4" name="Content Placeholder 3" descr="url.png"/>
          <p:cNvPicPr>
            <a:picLocks noGrp="1" noChangeAspect="1"/>
          </p:cNvPicPr>
          <p:nvPr>
            <p:ph idx="1"/>
          </p:nvPr>
        </p:nvPicPr>
        <p:blipFill>
          <a:blip r:embed="rId2" cstate="print"/>
          <a:stretch>
            <a:fillRect/>
          </a:stretch>
        </p:blipFill>
        <p:spPr>
          <a:xfrm>
            <a:off x="457200" y="2032996"/>
            <a:ext cx="8229600" cy="4193771"/>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قدرتهای هسته ای در جهان</a:t>
            </a:r>
            <a:endParaRPr lang="en-US" dirty="0"/>
          </a:p>
        </p:txBody>
      </p:sp>
      <p:pic>
        <p:nvPicPr>
          <p:cNvPr id="4" name="Content Placeholder 4" descr="the-world-s-nuclear-powers-1360696179-8603.jpg"/>
          <p:cNvPicPr>
            <a:picLocks noGrp="1" noChangeAspect="1"/>
          </p:cNvPicPr>
          <p:nvPr>
            <p:ph idx="1"/>
          </p:nvPr>
        </p:nvPicPr>
        <p:blipFill>
          <a:blip r:embed="rId2"/>
          <a:srcRect/>
          <a:stretch>
            <a:fillRect/>
          </a:stretch>
        </p:blipFill>
        <p:spPr>
          <a:xfrm>
            <a:off x="571472" y="1928802"/>
            <a:ext cx="7429552" cy="4393425"/>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smtClean="0"/>
              <a:t>مناطق عاری از سلاحهای کشتار جمعی</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just" rtl="1"/>
            <a:r>
              <a:rPr lang="fa-IR" dirty="0" smtClean="0"/>
              <a:t>هم </a:t>
            </a:r>
            <a:r>
              <a:rPr lang="fa-IR" dirty="0"/>
              <a:t>اکنون پنج منطقه  عاری از سلاحهای هسته ای </a:t>
            </a:r>
            <a:r>
              <a:rPr lang="en-US" dirty="0"/>
              <a:t>(NWFZs)</a:t>
            </a:r>
            <a:r>
              <a:rPr lang="fa-IR" dirty="0"/>
              <a:t>شامل آمریکای لاتین (معاهده تلاتلکو) اقیانوسیه جنوبی ( معاهده راروتنگا)، آسیای جنوب شرقی (معاهده بانکوک) آفریقا (معاهده پلیندابا) و آسیای مرکزی ایجاد شده اند. مغولستان به عنوان کشوری که عاری از سلاحهای هسته ای است مورد شناسایی بین المللی قرار گرفته است و معاهده قطب جنوب نیز هرگونه استفاده نظامی از این قاره از جمله سلاحهای هسته ای را ممنوع می سازد. در واقع همه مناطق عاری از سلاحهای هسته ای به غیر از آسیای مرکزی در نیمکره جنوبی قرار دارند</a:t>
            </a:r>
            <a:r>
              <a:rPr lang="fa-IR" dirty="0" smtClean="0"/>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love-the-bomb.jpg"/>
          <p:cNvPicPr>
            <a:picLocks noGrp="1" noChangeAspect="1"/>
          </p:cNvPicPr>
          <p:nvPr>
            <p:ph idx="1"/>
          </p:nvPr>
        </p:nvPicPr>
        <p:blipFill>
          <a:blip r:embed="rId2"/>
          <a:stretch>
            <a:fillRect/>
          </a:stretch>
        </p:blipFill>
        <p:spPr>
          <a:xfrm>
            <a:off x="571472" y="1500174"/>
            <a:ext cx="7786742" cy="5098073"/>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697559"/>
          </a:xfrm>
        </p:spPr>
        <p:txBody>
          <a:bodyPr>
            <a:normAutofit lnSpcReduction="10000"/>
          </a:bodyPr>
          <a:lstStyle/>
          <a:p>
            <a:pPr algn="just" rtl="1"/>
            <a:r>
              <a:rPr lang="fa-IR" dirty="0">
                <a:cs typeface="B Nazanin" pitchFamily="2" charset="-78"/>
              </a:rPr>
              <a:t>- مناطق عاری از سلاحهای هسته ای بر اساس اسناد مذاکره شده دارای الزام حقوقی بنا نهاده شده اند. </a:t>
            </a:r>
            <a:endParaRPr lang="fa-IR" dirty="0" smtClean="0">
              <a:cs typeface="B Nazanin" pitchFamily="2" charset="-78"/>
            </a:endParaRPr>
          </a:p>
          <a:p>
            <a:pPr algn="just" rtl="1"/>
            <a:r>
              <a:rPr lang="fa-IR" dirty="0" smtClean="0">
                <a:cs typeface="B Nazanin" pitchFamily="2" charset="-78"/>
              </a:rPr>
              <a:t>معاهدات </a:t>
            </a:r>
            <a:r>
              <a:rPr lang="fa-IR" dirty="0">
                <a:cs typeface="B Nazanin" pitchFamily="2" charset="-78"/>
              </a:rPr>
              <a:t>مناطق عاری از سلاحهای هسته ای اعضای خود را از تولید، کسب، استقرار یا کنترل بر سلاحهای هسته ای منع می کنند. این معاهدات همچنین آزمایش هسته ای را ممنوع می سازند</a:t>
            </a:r>
            <a:r>
              <a:rPr lang="fa-IR" dirty="0" smtClean="0">
                <a:cs typeface="B Nazanin" pitchFamily="2" charset="-78"/>
              </a:rPr>
              <a:t>.</a:t>
            </a:r>
          </a:p>
          <a:p>
            <a:pPr algn="just" rtl="1"/>
            <a:r>
              <a:rPr lang="fa-IR" dirty="0" smtClean="0">
                <a:cs typeface="B Nazanin" pitchFamily="2" charset="-78"/>
              </a:rPr>
              <a:t> </a:t>
            </a:r>
            <a:r>
              <a:rPr lang="fa-IR" dirty="0">
                <a:cs typeface="B Nazanin" pitchFamily="2" charset="-78"/>
              </a:rPr>
              <a:t>این معاهدات دارای سیستمهای راستی آزمایی هستند و معمولا اختیارات خاصی به آژانس بین المللی انرژی اتمی بدین منظور داده می شود. </a:t>
            </a:r>
            <a:endParaRPr lang="fa-IR" dirty="0" smtClean="0">
              <a:cs typeface="B Nazanin" pitchFamily="2" charset="-78"/>
            </a:endParaRPr>
          </a:p>
          <a:p>
            <a:pPr algn="just" rtl="1"/>
            <a:r>
              <a:rPr lang="fa-IR" dirty="0" smtClean="0">
                <a:cs typeface="B Nazanin" pitchFamily="2" charset="-78"/>
              </a:rPr>
              <a:t>همه </a:t>
            </a:r>
            <a:r>
              <a:rPr lang="fa-IR" dirty="0">
                <a:cs typeface="B Nazanin" pitchFamily="2" charset="-78"/>
              </a:rPr>
              <a:t>معاهدات مناطق عاری از سلاحهای هسته ای دارای پروتکلهایی برای اعطای تضمینهای امنیتی منفی برای تصویب کشورهای دارای سلاح هسته ای می باشند. </a:t>
            </a:r>
            <a:endParaRPr lang="fa-IR" dirty="0" smtClean="0">
              <a:cs typeface="B Nazanin" pitchFamily="2" charset="-78"/>
            </a:endParaRPr>
          </a:p>
          <a:p>
            <a:pPr algn="just" rtl="1"/>
            <a:r>
              <a:rPr lang="fa-IR" dirty="0" smtClean="0">
                <a:cs typeface="B Nazanin" pitchFamily="2" charset="-78"/>
              </a:rPr>
              <a:t>بر </a:t>
            </a:r>
            <a:r>
              <a:rPr lang="fa-IR" dirty="0">
                <a:cs typeface="B Nazanin" pitchFamily="2" charset="-78"/>
              </a:rPr>
              <a:t>اساس این پروتکلها این کشورها (فرانسه، روسیه، انگلیس، چین و آمریکا) متعهد می شوند که مبادرت به استفاده یا تهدید به استفاده از سلاحهای هسته ای علیه کشورهای این مناطق ننمایند. تا کنون تنها پروتکل معاهده تلاتلولکو مربوط به آمریکای جنوبی به تصویب همه پنج کشور هسته ای رسیده است. </a:t>
            </a:r>
            <a:endParaRPr lang="en-US" dirty="0">
              <a:cs typeface="B Nazanin" pitchFamily="2" charset="-78"/>
            </a:endParaRPr>
          </a:p>
          <a:p>
            <a:endParaRPr lang="en-US" dirty="0">
              <a:cs typeface="B Nazanin"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خاورمیانه عاری از سلاحهای کشتار جمعی</a:t>
            </a:r>
            <a:endParaRPr lang="en-US" dirty="0">
              <a:cs typeface="B Nazanin" pitchFamily="2" charset="-78"/>
            </a:endParaRPr>
          </a:p>
        </p:txBody>
      </p:sp>
      <p:sp>
        <p:nvSpPr>
          <p:cNvPr id="3" name="Content Placeholder 2"/>
          <p:cNvSpPr>
            <a:spLocks noGrp="1"/>
          </p:cNvSpPr>
          <p:nvPr>
            <p:ph idx="1"/>
          </p:nvPr>
        </p:nvSpPr>
        <p:spPr/>
        <p:txBody>
          <a:bodyPr>
            <a:normAutofit/>
          </a:bodyPr>
          <a:lstStyle/>
          <a:p>
            <a:pPr algn="just" rtl="1"/>
            <a:r>
              <a:rPr lang="fa-IR" dirty="0" smtClean="0"/>
              <a:t> </a:t>
            </a:r>
            <a:r>
              <a:rPr lang="fa-IR" dirty="0"/>
              <a:t>تا کنون هیچ منطقه ای  تحت عنوان منطقه عاری از سلاحهای کشتار جمعی (شامل بیولوژیک، شیمیایی و هسته ای)شکل نگرفته است. از این رو پیشنهاد ایجاد چنین منطقه ای در خاورمیانه در جهان منحصر به </a:t>
            </a:r>
            <a:r>
              <a:rPr lang="fa-IR" dirty="0" smtClean="0"/>
              <a:t>فرد است.</a:t>
            </a:r>
          </a:p>
          <a:p>
            <a:pPr algn="just" rtl="1"/>
            <a:r>
              <a:rPr lang="fa-IR" dirty="0"/>
              <a:t>بر اساس مصوبه کنفرانس بازنگری سال 2010 معاهده منع گسترش سلاحهای هسته ای (</a:t>
            </a:r>
            <a:r>
              <a:rPr lang="en-US" dirty="0"/>
              <a:t>NPT</a:t>
            </a:r>
            <a:r>
              <a:rPr lang="fa-IR" dirty="0"/>
              <a:t>) که با اجماع به تصویب رسید، کشورها توافق نمودند که در اجرای قطعنامه 1995 خاورمیانه، در سال </a:t>
            </a:r>
            <a:r>
              <a:rPr lang="fa-IR" dirty="0" smtClean="0"/>
              <a:t>2012 </a:t>
            </a:r>
            <a:r>
              <a:rPr lang="fa-IR" i="1" dirty="0" smtClean="0"/>
              <a:t>" برای </a:t>
            </a:r>
            <a:r>
              <a:rPr lang="fa-IR" i="1" dirty="0"/>
              <a:t>ایجاد خاورمیانه عاری از سلاحهای هسته ای و دیگر سلاحهای کشتار جمعی </a:t>
            </a:r>
            <a:r>
              <a:rPr lang="fa-IR" i="1" dirty="0" smtClean="0"/>
              <a:t>"</a:t>
            </a:r>
            <a:r>
              <a:rPr lang="fa-IR" dirty="0" smtClean="0"/>
              <a:t> </a:t>
            </a:r>
            <a:r>
              <a:rPr lang="fa-IR" dirty="0"/>
              <a:t>کنفرانسی برگزار شود</a:t>
            </a:r>
            <a:r>
              <a:rPr lang="en-US" dirty="0"/>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What is the CTBT?</a:t>
            </a:r>
            <a:endParaRPr lang="en-US" dirty="0"/>
          </a:p>
        </p:txBody>
      </p:sp>
      <p:sp>
        <p:nvSpPr>
          <p:cNvPr id="3" name="Content Placeholder 2"/>
          <p:cNvSpPr>
            <a:spLocks noGrp="1"/>
          </p:cNvSpPr>
          <p:nvPr>
            <p:ph idx="1"/>
          </p:nvPr>
        </p:nvSpPr>
        <p:spPr/>
        <p:txBody>
          <a:bodyPr/>
          <a:lstStyle/>
          <a:p>
            <a:r>
              <a:rPr lang="en-US" dirty="0" smtClean="0"/>
              <a:t>The Comprehensive Nuclear-Test-Ban Treaty (CTBT) bans </a:t>
            </a:r>
            <a:r>
              <a:rPr lang="en-US" dirty="0" smtClean="0">
                <a:hlinkClick r:id="rId2"/>
              </a:rPr>
              <a:t>nuclear explosions</a:t>
            </a:r>
            <a:r>
              <a:rPr lang="en-US" dirty="0" smtClean="0"/>
              <a:t> by everyone, everywhere: on the Earth's surface, in the atmosphere, underwater and underground. </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177f6421d.jpg"/>
          <p:cNvPicPr>
            <a:picLocks noChangeAspect="1"/>
          </p:cNvPicPr>
          <p:nvPr/>
        </p:nvPicPr>
        <p:blipFill>
          <a:blip r:embed="rId2"/>
          <a:stretch>
            <a:fillRect/>
          </a:stretch>
        </p:blipFill>
        <p:spPr>
          <a:xfrm>
            <a:off x="0" y="851535"/>
            <a:ext cx="9144000" cy="515493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6c1bf9431.jpg"/>
          <p:cNvPicPr>
            <a:picLocks noChangeAspect="1"/>
          </p:cNvPicPr>
          <p:nvPr/>
        </p:nvPicPr>
        <p:blipFill>
          <a:blip r:embed="rId2"/>
          <a:stretch>
            <a:fillRect/>
          </a:stretch>
        </p:blipFill>
        <p:spPr>
          <a:xfrm>
            <a:off x="762000" y="1285875"/>
            <a:ext cx="7620000" cy="428625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z="6000" dirty="0" smtClean="0">
                <a:cs typeface="B Titr" pitchFamily="2" charset="-78"/>
              </a:rPr>
              <a:t>با تشکر</a:t>
            </a:r>
            <a:endParaRPr lang="en-US" dirty="0"/>
          </a:p>
        </p:txBody>
      </p:sp>
      <p:sp>
        <p:nvSpPr>
          <p:cNvPr id="3" name="Subtitle 2"/>
          <p:cNvSpPr>
            <a:spLocks noGrp="1"/>
          </p:cNvSpPr>
          <p:nvPr>
            <p:ph type="subTitle" idx="1"/>
          </p:nvPr>
        </p:nvSpPr>
        <p:spPr>
          <a:xfrm>
            <a:off x="533400" y="3228536"/>
            <a:ext cx="7854696" cy="2415042"/>
          </a:xfrm>
        </p:spPr>
        <p:txBody>
          <a:bodyPr>
            <a:normAutofit/>
          </a:bodyPr>
          <a:lstStyle/>
          <a:p>
            <a:r>
              <a:rPr lang="fa-IR" sz="3600" dirty="0" smtClean="0">
                <a:solidFill>
                  <a:schemeClr val="accent3">
                    <a:lumMod val="60000"/>
                    <a:lumOff val="40000"/>
                  </a:schemeClr>
                </a:solidFill>
                <a:cs typeface="B Titr" pitchFamily="2" charset="-78"/>
              </a:rPr>
              <a:t>و</a:t>
            </a:r>
            <a:br>
              <a:rPr lang="fa-IR" sz="3600" dirty="0" smtClean="0">
                <a:solidFill>
                  <a:schemeClr val="accent3">
                    <a:lumMod val="60000"/>
                    <a:lumOff val="40000"/>
                  </a:schemeClr>
                </a:solidFill>
                <a:cs typeface="B Titr" pitchFamily="2" charset="-78"/>
              </a:rPr>
            </a:br>
            <a:r>
              <a:rPr lang="fa-IR" sz="3600" dirty="0" smtClean="0">
                <a:solidFill>
                  <a:schemeClr val="accent3">
                    <a:lumMod val="60000"/>
                    <a:lumOff val="40000"/>
                  </a:schemeClr>
                </a:solidFill>
                <a:cs typeface="B Titr" pitchFamily="2" charset="-78"/>
              </a:rPr>
              <a:t>  با امید به دنیایی عاری از تسلیحات کشتار جمعی</a:t>
            </a:r>
            <a:endParaRPr lang="en-US" sz="3600" dirty="0">
              <a:solidFill>
                <a:schemeClr val="accent3">
                  <a:lumMod val="60000"/>
                  <a:lumOff val="4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Nazanin" pitchFamily="2" charset="-78"/>
              </a:rPr>
              <a:t>اقدامات اولیه جهت کنترل استفاده تسلیحاتی از انرژی </a:t>
            </a:r>
            <a:r>
              <a:rPr lang="fa-IR" dirty="0" smtClean="0"/>
              <a:t>هسته ای</a:t>
            </a:r>
            <a:endParaRPr lang="en-US" dirty="0"/>
          </a:p>
        </p:txBody>
      </p:sp>
      <p:sp>
        <p:nvSpPr>
          <p:cNvPr id="3" name="Content Placeholder 2"/>
          <p:cNvSpPr>
            <a:spLocks noGrp="1"/>
          </p:cNvSpPr>
          <p:nvPr>
            <p:ph idx="1"/>
          </p:nvPr>
        </p:nvSpPr>
        <p:spPr/>
        <p:txBody>
          <a:bodyPr>
            <a:normAutofit/>
          </a:bodyPr>
          <a:lstStyle/>
          <a:p>
            <a:pPr algn="just"/>
            <a:r>
              <a:rPr lang="en-US" dirty="0" smtClean="0"/>
              <a:t> Initial efforts, which began in 1946, to create an international system enabling all States to have access to nuclear technology under appropriate safeguards, were terminated in 1949 without the achievement of this objective, due to serious political differences between the major Powers. By then, both the United States and the former Soviet Union had tested nuclear weapons, and were beginning to build their stockpiles.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اتم برای صلح؟</a:t>
            </a:r>
            <a:endParaRPr lang="en-US" dirty="0"/>
          </a:p>
        </p:txBody>
      </p:sp>
      <p:pic>
        <p:nvPicPr>
          <p:cNvPr id="4" name="Content Placeholder 3" descr="atomsforpeace-700x280.jpg"/>
          <p:cNvPicPr>
            <a:picLocks noGrp="1" noChangeAspect="1"/>
          </p:cNvPicPr>
          <p:nvPr>
            <p:ph idx="1"/>
          </p:nvPr>
        </p:nvPicPr>
        <p:blipFill>
          <a:blip r:embed="rId2"/>
          <a:stretch>
            <a:fillRect/>
          </a:stretch>
        </p:blipFill>
        <p:spPr>
          <a:xfrm>
            <a:off x="1238250" y="2796381"/>
            <a:ext cx="6667500" cy="26670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“Atoms for Peace”</a:t>
            </a:r>
            <a:endParaRPr lang="en-US" dirty="0"/>
          </a:p>
        </p:txBody>
      </p:sp>
      <p:sp>
        <p:nvSpPr>
          <p:cNvPr id="3" name="Content Placeholder 2"/>
          <p:cNvSpPr>
            <a:spLocks noGrp="1"/>
          </p:cNvSpPr>
          <p:nvPr>
            <p:ph idx="1"/>
          </p:nvPr>
        </p:nvSpPr>
        <p:spPr/>
        <p:txBody>
          <a:bodyPr>
            <a:normAutofit/>
          </a:bodyPr>
          <a:lstStyle/>
          <a:p>
            <a:r>
              <a:rPr lang="en-US" dirty="0" smtClean="0"/>
              <a:t>In December 1953, US President Dwight D. Eisenhower in his “Atoms for Peace” proposal, presented to the eighth session of the United Nations General Assembly, and urged that an international organization be established to disseminate peaceful nuclear technology, while guarding against development of weapons capabilities in additional countries.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old-hq.jpg"/>
          <p:cNvPicPr>
            <a:picLocks noGrp="1" noChangeAspect="1"/>
          </p:cNvPicPr>
          <p:nvPr>
            <p:ph idx="1"/>
          </p:nvPr>
        </p:nvPicPr>
        <p:blipFill>
          <a:blip r:embed="rId2"/>
          <a:stretch>
            <a:fillRect/>
          </a:stretch>
        </p:blipFill>
        <p:spPr>
          <a:xfrm>
            <a:off x="500034" y="1428736"/>
            <a:ext cx="7887846" cy="4572032"/>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آژانس بین المللی انرژی اتمی</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“Atoms for Peace” proposal resulted in 1957 in the establishment of the IAEA, which was charged with the dual responsibility of promotion and control of nuclear technology. IAEA technical assistance activities began in 1958. An interim safeguards system for small nuclear reactors, put in place in 1961, was replaced in 1964 by a system covering larger installations and, over the following years, was expanded to include additional nuclear facilities (INFCIRC/66 and revisions). In recent years, efforts to strengthen the effectiveness and improve the efficiency of the IAEA safeguards system culminated in the approval of the Model Additional Protocol (INFCIRC/540) by the IAEA Board of Governors in May 1997.</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معاهده منع گسترش سلاحهای هسته ای (</a:t>
            </a:r>
            <a:r>
              <a:rPr lang="en-US" dirty="0" smtClean="0"/>
              <a:t>NPT</a:t>
            </a:r>
            <a:r>
              <a:rPr lang="fa-IR" dirty="0" smtClean="0"/>
              <a:t>)</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smtClean="0"/>
              <a:t>The </a:t>
            </a:r>
            <a:r>
              <a:rPr lang="en-US" dirty="0" smtClean="0">
                <a:hlinkClick r:id="rId2"/>
              </a:rPr>
              <a:t>Treaty on the Non-Proliferation of Nuclear Weapons (NPT)</a:t>
            </a:r>
            <a:r>
              <a:rPr lang="en-US" dirty="0" smtClean="0"/>
              <a:t> was concluded in 1968 and entered into force 1970. It sets out basic obligations, norms and rules intended to halt the spread of nuclear weapons, with provisions on non-proliferation, nuclear disarmament, safeguards for nuclear materials and civilian facilities, uses of nuclear energy for ‘peaceful purposes’ and </a:t>
            </a:r>
            <a:r>
              <a:rPr lang="en-US" dirty="0" smtClean="0">
                <a:hlinkClick r:id="rId3"/>
              </a:rPr>
              <a:t>nuclear-weapon-free zones</a:t>
            </a:r>
            <a:r>
              <a:rPr lang="en-US" dirty="0" smtClean="0"/>
              <a:t>. 184 states have joined the NPT as non-nuclear-weapon states (NNWS), thereby accepting non-acquisition obligations and safeguards. Defining five as nuclear-weapon states (NWS), the Treaty imposed obligations on them to pursue nuclear disarmament and not to assist other states to acquire nuclear weapons. In 1995, the NPT was extended indefinitely with a strengthened review process comprising five-yearly </a:t>
            </a:r>
            <a:r>
              <a:rPr lang="en-US" dirty="0" smtClean="0">
                <a:hlinkClick r:id="rId4"/>
              </a:rPr>
              <a:t>Review Conferences</a:t>
            </a:r>
            <a:r>
              <a:rPr lang="en-US" dirty="0" smtClean="0"/>
              <a:t> and interim </a:t>
            </a:r>
            <a:r>
              <a:rPr lang="en-US" dirty="0" smtClean="0">
                <a:hlinkClick r:id="rId5"/>
              </a:rPr>
              <a:t>Preparatory Committee Meetings (</a:t>
            </a:r>
            <a:r>
              <a:rPr lang="en-US" dirty="0" err="1" smtClean="0">
                <a:hlinkClick r:id="rId5"/>
              </a:rPr>
              <a:t>PrepComs</a:t>
            </a:r>
            <a:r>
              <a:rPr lang="en-US" dirty="0" smtClean="0">
                <a:hlinkClick r:id="rId5"/>
              </a:rPr>
              <a:t>)</a:t>
            </a:r>
            <a:r>
              <a:rPr lang="en-US" dirty="0" smtClean="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786" y="500042"/>
            <a:ext cx="7858180" cy="5355312"/>
          </a:xfrm>
          <a:prstGeom prst="rect">
            <a:avLst/>
          </a:prstGeom>
        </p:spPr>
        <p:txBody>
          <a:bodyPr wrap="square">
            <a:spAutoFit/>
          </a:bodyPr>
          <a:lstStyle/>
          <a:p>
            <a:pPr algn="just">
              <a:buFont typeface="Arial" pitchFamily="34" charset="0"/>
              <a:buChar char="•"/>
            </a:pPr>
            <a:r>
              <a:rPr lang="en-US" dirty="0" smtClean="0">
                <a:solidFill>
                  <a:srgbClr val="00B0F0"/>
                </a:solidFill>
              </a:rPr>
              <a:t>The United States, the Soviet Union, Britain, France and China </a:t>
            </a:r>
            <a:r>
              <a:rPr lang="en-US" dirty="0" smtClean="0"/>
              <a:t>all obtained the weapons before 1970, when the NPT came into force. When the Soviet Union ceased to exist in 1991, Russia took over both its arsenal and its responsibilities under the treaty. Under the NPT, the five powers are alone permitted to possess nuclear arms, although they are expected to proceed towards disarmament. </a:t>
            </a:r>
          </a:p>
          <a:p>
            <a:pPr algn="just">
              <a:buFont typeface="Arial" pitchFamily="34" charset="0"/>
              <a:buChar char="•"/>
            </a:pPr>
            <a:r>
              <a:rPr lang="en-US" dirty="0" smtClean="0">
                <a:solidFill>
                  <a:srgbClr val="FF0000"/>
                </a:solidFill>
              </a:rPr>
              <a:t>India</a:t>
            </a:r>
            <a:r>
              <a:rPr lang="en-US" dirty="0" smtClean="0"/>
              <a:t> and</a:t>
            </a:r>
            <a:r>
              <a:rPr lang="en-US" dirty="0" smtClean="0">
                <a:solidFill>
                  <a:srgbClr val="FF0000"/>
                </a:solidFill>
              </a:rPr>
              <a:t> Pakistan </a:t>
            </a:r>
            <a:r>
              <a:rPr lang="en-US" dirty="0" smtClean="0"/>
              <a:t>have been officially-declared nuclear weapons powers since 1998. </a:t>
            </a:r>
            <a:r>
              <a:rPr lang="en-US" dirty="0" smtClean="0">
                <a:solidFill>
                  <a:srgbClr val="FF0000"/>
                </a:solidFill>
              </a:rPr>
              <a:t>Israel</a:t>
            </a:r>
            <a:r>
              <a:rPr lang="en-US" dirty="0" smtClean="0"/>
              <a:t> is widely believed to have an arsenal of between 100 and 300 nuclear bombs.  However, it has refused to ever officially confirm or deny it has nuclear weapons.</a:t>
            </a:r>
          </a:p>
          <a:p>
            <a:pPr algn="just">
              <a:buFont typeface="Arial" pitchFamily="34" charset="0"/>
              <a:buChar char="•"/>
            </a:pPr>
            <a:r>
              <a:rPr lang="en-US" dirty="0" smtClean="0"/>
              <a:t>Iran, a signatory of the NPT, has mastered uranium enrichment for civilian nuclear effort aimed at generating electricity. However Western countries, led by the United States, accuse it of seeking nuclear weapons, </a:t>
            </a:r>
          </a:p>
          <a:p>
            <a:pPr algn="just">
              <a:buFont typeface="Arial" pitchFamily="34" charset="0"/>
              <a:buChar char="•"/>
            </a:pPr>
            <a:r>
              <a:rPr lang="en-US" dirty="0" smtClean="0"/>
              <a:t>A handful of other states have been accused of </a:t>
            </a:r>
            <a:r>
              <a:rPr lang="en-US" dirty="0" err="1" smtClean="0"/>
              <a:t>harbouring</a:t>
            </a:r>
            <a:r>
              <a:rPr lang="en-US" dirty="0" smtClean="0"/>
              <a:t> ambitions to acquire nuclear weapons. They include Egypt, Nigeria and Syria, which are all NPT signatories, plus Taiwan which has vowed to abide by the treaty but cannot officially sign it for diplomatic reasons.</a:t>
            </a:r>
          </a:p>
          <a:p>
            <a:pPr algn="just">
              <a:buFont typeface="Arial" pitchFamily="34" charset="0"/>
              <a:buChar char="•"/>
            </a:pPr>
            <a:r>
              <a:rPr lang="en-US" dirty="0" smtClean="0"/>
              <a:t>Several countries have officially given up nuclear weapons after having either possessed them or worked on developing them. They are South Africa, Argentina, Brazil, Kazakhstan, Belarus, Ukraine and Libya - all signatories of the NPT.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264</TotalTime>
  <Words>1448</Words>
  <Application>Microsoft Office PowerPoint</Application>
  <PresentationFormat>On-screen Show (4:3)</PresentationFormat>
  <Paragraphs>65</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Flow</vt:lpstr>
      <vt:lpstr>نگاهی به انرژی هسته ای از منظر حقوق  و سیاست بين الملل</vt:lpstr>
      <vt:lpstr>Slide 2</vt:lpstr>
      <vt:lpstr>اقدامات اولیه جهت کنترل استفاده تسلیحاتی از انرژی هسته ای</vt:lpstr>
      <vt:lpstr>اتم برای صلح؟</vt:lpstr>
      <vt:lpstr>“Atoms for Peace”</vt:lpstr>
      <vt:lpstr>Slide 6</vt:lpstr>
      <vt:lpstr>آژانس بین المللی انرژی اتمی</vt:lpstr>
      <vt:lpstr>معاهده منع گسترش سلاحهای هسته ای (NPT)</vt:lpstr>
      <vt:lpstr>Slide 9</vt:lpstr>
      <vt:lpstr>کشورهای عضو و غیر عضو  NPTدارنده سلاح هسته ای</vt:lpstr>
      <vt:lpstr>قدرتهای هسته ای در جهان</vt:lpstr>
      <vt:lpstr>Three pillars </vt:lpstr>
      <vt:lpstr>حق غنی سازی در معاهده عدم اشاعه سلاحهای هسته ای</vt:lpstr>
      <vt:lpstr>- کنفرانس 1975 NPT </vt:lpstr>
      <vt:lpstr>Slide 15</vt:lpstr>
      <vt:lpstr>Slide 16</vt:lpstr>
      <vt:lpstr>(NWFZ) مناطق عاری از سلاحهای هسته ای</vt:lpstr>
      <vt:lpstr>قدرتهای هسته ای در جهان</vt:lpstr>
      <vt:lpstr>مناطق عاری از سلاحهای کشتار جمعی </vt:lpstr>
      <vt:lpstr>Slide 20</vt:lpstr>
      <vt:lpstr>خاورمیانه عاری از سلاحهای کشتار جمعی</vt:lpstr>
      <vt:lpstr>   What is the CTBT?</vt:lpstr>
      <vt:lpstr>Slide 23</vt:lpstr>
      <vt:lpstr>Slide 24</vt:lpstr>
      <vt:lpstr>Slide 25</vt:lpstr>
      <vt:lpstr>با تشکر</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Energy  International Law</dc:title>
  <dc:creator>PARAND</dc:creator>
  <cp:lastModifiedBy>PARAND</cp:lastModifiedBy>
  <cp:revision>34</cp:revision>
  <dcterms:created xsi:type="dcterms:W3CDTF">2013-02-19T09:28:30Z</dcterms:created>
  <dcterms:modified xsi:type="dcterms:W3CDTF">2013-05-08T09:09:04Z</dcterms:modified>
</cp:coreProperties>
</file>